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"/>
  </p:notesMasterIdLst>
  <p:sldIdLst>
    <p:sldId id="273" r:id="rId2"/>
    <p:sldId id="277" r:id="rId3"/>
    <p:sldId id="275" r:id="rId4"/>
    <p:sldId id="278" r:id="rId5"/>
    <p:sldId id="279" r:id="rId6"/>
  </p:sldIdLst>
  <p:sldSz cx="9144000" cy="5143500" type="screen16x9"/>
  <p:notesSz cx="6858000" cy="9144000"/>
  <p:defaultTextStyle>
    <a:defPPr>
      <a:defRPr lang="en-US"/>
    </a:defPPr>
    <a:lvl1pPr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1pPr>
    <a:lvl2pPr marL="341313" indent="1158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2pPr>
    <a:lvl3pPr marL="684213" indent="2301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3pPr>
    <a:lvl4pPr marL="1027113" indent="3444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4pPr>
    <a:lvl5pPr marL="1370013" indent="458788" algn="l" defTabSz="684213" rtl="0" eaLnBrk="0" fontAlgn="base" hangingPunct="0">
      <a:spcBef>
        <a:spcPct val="0"/>
      </a:spcBef>
      <a:spcAft>
        <a:spcPct val="0"/>
      </a:spcAft>
      <a:defRPr sz="13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3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006297"/>
    <a:srgbClr val="DC8722"/>
    <a:srgbClr val="F2BE48"/>
    <a:srgbClr val="A80532"/>
    <a:srgbClr val="808080"/>
    <a:srgbClr val="006298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2320" autoAdjust="0"/>
  </p:normalViewPr>
  <p:slideViewPr>
    <p:cSldViewPr snapToGrid="0" snapToObjects="1" showGuides="1">
      <p:cViewPr varScale="1">
        <p:scale>
          <a:sx n="149" d="100"/>
          <a:sy n="149" d="100"/>
        </p:scale>
        <p:origin x="402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AAC7D5A-5852-7B44-B6BB-275DC4399E67}" type="datetimeFigureOut">
              <a:rPr lang="en-US"/>
              <a:pPr>
                <a:defRPr/>
              </a:pPr>
              <a:t>7/18/2021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685783" eaLnBrk="1" fontAlgn="auto" hangingPunct="1">
              <a:spcBef>
                <a:spcPts val="0"/>
              </a:spcBef>
              <a:spcAft>
                <a:spcPts val="0"/>
              </a:spcAft>
              <a:defRPr sz="1200" dirty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685783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7803193-FCA0-6748-8BD4-F29C990F53A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6563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13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42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71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0013" algn="l" defTabSz="684213" rtl="0" fontAlgn="base">
      <a:spcBef>
        <a:spcPct val="30000"/>
      </a:spcBef>
      <a:spcAft>
        <a:spcPct val="0"/>
      </a:spcAft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57200"/>
            <a:ext cx="8229600" cy="1828800"/>
          </a:xfrm>
        </p:spPr>
        <p:txBody>
          <a:bodyPr lIns="0" rIns="0" anchor="ctr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Box 7"/>
          <p:cNvSpPr txBox="1">
            <a:spLocks noChangeArrowheads="1"/>
          </p:cNvSpPr>
          <p:nvPr userDrawn="1"/>
        </p:nvSpPr>
        <p:spPr bwMode="auto">
          <a:xfrm>
            <a:off x="1828800" y="3212436"/>
            <a:ext cx="54864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i="1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6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PhysiCell</a:t>
            </a:r>
            <a:r>
              <a:rPr kumimoji="0" lang="en-US" altLang="en-US" sz="36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MS PGothic" panose="020B0600070205080204" pitchFamily="34" charset="-128"/>
              </a:rPr>
              <a:t> Project</a:t>
            </a: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1828800" y="2663796"/>
            <a:ext cx="5486400" cy="548640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28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Your Name, Ph.D.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3" hasCustomPrompt="1"/>
          </p:nvPr>
        </p:nvSpPr>
        <p:spPr>
          <a:xfrm>
            <a:off x="1828800" y="3950040"/>
            <a:ext cx="5486400" cy="365760"/>
          </a:xfrm>
        </p:spPr>
        <p:txBody>
          <a:bodyPr lIns="0" tIns="0" rIns="0" bIns="0" anchor="ctr"/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1515146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5529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small tex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00019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0445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640080"/>
            <a:ext cx="7315200" cy="3200400"/>
          </a:xfrm>
        </p:spPr>
        <p:txBody>
          <a:bodyPr anchor="ctr"/>
          <a:lstStyle>
            <a:lvl1pPr marL="0" indent="0" algn="ctr">
              <a:buNone/>
              <a:defRPr sz="4000" b="1" baseline="0"/>
            </a:lvl1pPr>
            <a:lvl2pPr marL="284162" indent="0">
              <a:buNone/>
              <a:defRPr/>
            </a:lvl2pPr>
            <a:lvl3pPr marL="574675" indent="0">
              <a:buNone/>
              <a:defRPr/>
            </a:lvl3pPr>
            <a:lvl4pPr marL="852487" indent="0">
              <a:buNone/>
              <a:defRPr/>
            </a:lvl4pPr>
            <a:lvl5pPr marL="1143000" indent="0">
              <a:buNone/>
              <a:defRPr/>
            </a:lvl5pPr>
          </a:lstStyle>
          <a:p>
            <a:pPr lvl="0"/>
            <a:r>
              <a:rPr lang="en-US" dirty="0"/>
              <a:t>Insert transition text … </a:t>
            </a:r>
          </a:p>
        </p:txBody>
      </p:sp>
    </p:spTree>
    <p:extLst>
      <p:ext uri="{BB962C8B-B14F-4D97-AF65-F5344CB8AC3E}">
        <p14:creationId xmlns:p14="http://schemas.microsoft.com/office/powerpoint/2010/main" val="2201269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l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38064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98929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32243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933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middl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1"/>
          </p:nvPr>
        </p:nvSpPr>
        <p:spPr>
          <a:xfrm>
            <a:off x="612648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912448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ddle thir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half" idx="10"/>
          </p:nvPr>
        </p:nvSpPr>
        <p:spPr>
          <a:xfrm>
            <a:off x="3063240" y="731521"/>
            <a:ext cx="301752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04798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51756"/>
            <a:ext cx="9144000" cy="3749040"/>
          </a:xfrm>
        </p:spPr>
        <p:txBody>
          <a:bodyPr lIns="182880" rIns="18288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8789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68680"/>
            <a:ext cx="7772400" cy="2743200"/>
          </a:xfrm>
        </p:spPr>
        <p:txBody>
          <a:bodyPr anchor="ctr"/>
          <a:lstStyle>
            <a:lvl1pPr algn="ctr">
              <a:defRPr sz="45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944614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182"/>
            <a:ext cx="9144000" cy="73152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751756"/>
            <a:ext cx="9144000" cy="374904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  <a:tab pos="1601788" algn="l"/>
                <a:tab pos="1828800" algn="l"/>
                <a:tab pos="2055813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63509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(no tit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448056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570999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 (full screen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0" y="0"/>
            <a:ext cx="9144000" cy="514807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tabLst>
                <a:tab pos="227013" algn="l"/>
                <a:tab pos="460375" algn="l"/>
                <a:tab pos="687388" algn="l"/>
                <a:tab pos="914400" algn="l"/>
                <a:tab pos="1141413" algn="l"/>
                <a:tab pos="1374775" algn="l"/>
              </a:tabLst>
              <a:defRPr sz="1300">
                <a:latin typeface="Courier" pitchFamily="49" charset="0"/>
              </a:defRPr>
            </a:lvl1pPr>
            <a:lvl2pPr marL="171450" indent="0">
              <a:buNone/>
              <a:defRPr sz="1300">
                <a:latin typeface="Courier" pitchFamily="49" charset="0"/>
              </a:defRPr>
            </a:lvl2pPr>
            <a:lvl3pPr marL="346075" indent="0">
              <a:buNone/>
              <a:defRPr sz="1300">
                <a:latin typeface="Courier" pitchFamily="49" charset="0"/>
              </a:defRPr>
            </a:lvl3pPr>
            <a:lvl4pPr marL="512762" indent="0">
              <a:buNone/>
              <a:defRPr sz="1300">
                <a:latin typeface="Courier" pitchFamily="49" charset="0"/>
              </a:defRPr>
            </a:lvl4pPr>
            <a:lvl5pPr marL="685800" indent="0">
              <a:buNone/>
              <a:defRPr sz="1300">
                <a:latin typeface="Courier" pitchFamily="49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009814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362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666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mparison (bigger text are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731520"/>
            <a:ext cx="36576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81375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0" y="731520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4340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45720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963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7600" y="731520"/>
            <a:ext cx="5486400" cy="37490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042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only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731521"/>
            <a:ext cx="5486400" cy="374904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22761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0" y="0"/>
            <a:ext cx="9144000" cy="731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731519"/>
            <a:ext cx="9144000" cy="3749040"/>
          </a:xfrm>
          <a:prstGeom prst="rect">
            <a:avLst/>
          </a:prstGeom>
        </p:spPr>
        <p:txBody>
          <a:bodyPr vert="horz" lIns="182880" tIns="45720" rIns="18288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5988"/>
            <a:ext cx="9144000" cy="66751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6" r:id="rId3"/>
    <p:sldLayoutId id="2147483684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687" r:id="rId12"/>
    <p:sldLayoutId id="2147483706" r:id="rId13"/>
    <p:sldLayoutId id="2147483705" r:id="rId14"/>
    <p:sldLayoutId id="2147483691" r:id="rId15"/>
    <p:sldLayoutId id="2147483692" r:id="rId16"/>
    <p:sldLayoutId id="2147483693" r:id="rId17"/>
    <p:sldLayoutId id="2147483694" r:id="rId18"/>
    <p:sldLayoutId id="2147483696" r:id="rId19"/>
    <p:sldLayoutId id="2147483683" r:id="rId20"/>
    <p:sldLayoutId id="2147483707" r:id="rId21"/>
    <p:sldLayoutId id="2147483708" r:id="rId22"/>
    <p:sldLayoutId id="2147483709" r:id="rId23"/>
  </p:sldLayoutIdLst>
  <p:txStyles>
    <p:titleStyle>
      <a:lvl1pPr algn="ctr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 kern="1200">
          <a:solidFill>
            <a:srgbClr val="990000"/>
          </a:solidFill>
          <a:latin typeface="+mj-lt"/>
          <a:ea typeface="+mj-ea"/>
          <a:cs typeface="+mj-cs"/>
        </a:defRPr>
      </a:lvl1pPr>
      <a:lvl2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2pPr>
      <a:lvl3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3pPr>
      <a:lvl4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4pPr>
      <a:lvl5pPr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5pPr>
      <a:lvl6pPr marL="4572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6pPr>
      <a:lvl7pPr marL="9144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7pPr>
      <a:lvl8pPr marL="13716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8pPr>
      <a:lvl9pPr marL="1828800" algn="l" defTabSz="685800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300" b="1">
          <a:solidFill>
            <a:srgbClr val="990000"/>
          </a:solidFill>
          <a:latin typeface="Arial" charset="0"/>
        </a:defRPr>
      </a:lvl9pPr>
    </p:titleStyle>
    <p:bodyStyle>
      <a:lvl1pPr marL="173038" indent="-173038" algn="l" defTabSz="685800" rtl="0" eaLnBrk="1" fontAlgn="base" hangingPunct="1">
        <a:lnSpc>
          <a:spcPct val="10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346075" indent="-174625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512763" indent="-16668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♦"/>
        <a:tabLst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173038" algn="l" defTabSz="685800" rtl="0" eaLnBrk="1" fontAlgn="base" hangingPunct="1">
        <a:lnSpc>
          <a:spcPct val="10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»"/>
        <a:tabLst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858838" indent="-173038" algn="l" defTabSz="685800" rtl="0" eaLnBrk="1" fontAlgn="base" hangingPunct="1">
        <a:lnSpc>
          <a:spcPct val="90000"/>
        </a:lnSpc>
        <a:spcBef>
          <a:spcPts val="375"/>
        </a:spcBef>
        <a:spcAft>
          <a:spcPct val="0"/>
        </a:spcAft>
        <a:buFont typeface="Arial" panose="020B0604020202020204" pitchFamily="34" charset="0"/>
        <a:buChar char="○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Name Here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990000"/>
                </a:solidFill>
              </a:rPr>
              <a:t>My background:</a:t>
            </a:r>
            <a:r>
              <a:rPr lang="en-US" b="1" dirty="0" smtClean="0"/>
              <a:t> </a:t>
            </a:r>
            <a:r>
              <a:rPr lang="en-US" dirty="0" smtClean="0"/>
              <a:t>text here</a:t>
            </a:r>
          </a:p>
          <a:p>
            <a:endParaRPr lang="en-US" b="1" dirty="0"/>
          </a:p>
          <a:p>
            <a:r>
              <a:rPr lang="en-US" b="1" dirty="0" smtClean="0">
                <a:solidFill>
                  <a:srgbClr val="990000"/>
                </a:solidFill>
              </a:rPr>
              <a:t>My research interests:</a:t>
            </a:r>
            <a:r>
              <a:rPr lang="en-US" b="1" dirty="0" smtClean="0"/>
              <a:t> </a:t>
            </a:r>
          </a:p>
          <a:p>
            <a:pPr lvl="1"/>
            <a:r>
              <a:rPr lang="en-US" dirty="0" smtClean="0"/>
              <a:t>text here</a:t>
            </a:r>
          </a:p>
          <a:p>
            <a:pPr lvl="1"/>
            <a:r>
              <a:rPr lang="en-US" dirty="0" smtClean="0"/>
              <a:t>text here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 a cool picture or animated GIF of your research here.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025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Name Here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990000"/>
                </a:solidFill>
              </a:rPr>
              <a:t>My modeling project ideas:</a:t>
            </a:r>
            <a:r>
              <a:rPr lang="en-US" b="1" dirty="0" smtClean="0"/>
              <a:t> </a:t>
            </a:r>
          </a:p>
          <a:p>
            <a:pPr lvl="1"/>
            <a:r>
              <a:rPr lang="en-US" dirty="0" smtClean="0"/>
              <a:t>idea </a:t>
            </a:r>
          </a:p>
          <a:p>
            <a:pPr lvl="1"/>
            <a:r>
              <a:rPr lang="en-US" dirty="0" smtClean="0"/>
              <a:t>idea </a:t>
            </a:r>
            <a:endParaRPr lang="en-US" dirty="0"/>
          </a:p>
          <a:p>
            <a:endParaRPr lang="en-US" dirty="0"/>
          </a:p>
          <a:p>
            <a:r>
              <a:rPr lang="en-US" b="1" dirty="0" smtClean="0">
                <a:solidFill>
                  <a:srgbClr val="990000"/>
                </a:solidFill>
              </a:rPr>
              <a:t>My infrastructure / tool ideas:</a:t>
            </a:r>
            <a:r>
              <a:rPr lang="en-US" b="1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idea</a:t>
            </a:r>
          </a:p>
          <a:p>
            <a:pPr lvl="1"/>
            <a:r>
              <a:rPr lang="en-US" dirty="0" smtClean="0"/>
              <a:t>idea </a:t>
            </a:r>
          </a:p>
          <a:p>
            <a:pPr lvl="1"/>
            <a:endParaRPr lang="en-US" b="1" dirty="0" smtClean="0"/>
          </a:p>
          <a:p>
            <a:r>
              <a:rPr lang="en-US" b="1" dirty="0">
                <a:solidFill>
                  <a:srgbClr val="990000"/>
                </a:solidFill>
              </a:rPr>
              <a:t>A fun hobby or trivia:</a:t>
            </a:r>
            <a:r>
              <a:rPr lang="en-US" b="1" dirty="0"/>
              <a:t> </a:t>
            </a:r>
            <a:r>
              <a:rPr lang="en-US" dirty="0"/>
              <a:t>text here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 a cool picture or animated GIF of your research here.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265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95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Paul Macklin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 smtClean="0">
                <a:solidFill>
                  <a:srgbClr val="990000"/>
                </a:solidFill>
              </a:rPr>
              <a:t>My background:</a:t>
            </a:r>
            <a:r>
              <a:rPr lang="en-US" b="1" dirty="0" smtClean="0"/>
              <a:t> </a:t>
            </a:r>
            <a:r>
              <a:rPr lang="en-US" dirty="0" smtClean="0"/>
              <a:t>Mathematician with training in mathematical biology and computational mathematics. </a:t>
            </a:r>
          </a:p>
          <a:p>
            <a:endParaRPr lang="en-US" b="1" dirty="0"/>
          </a:p>
          <a:p>
            <a:r>
              <a:rPr lang="en-US" b="1" dirty="0" smtClean="0">
                <a:solidFill>
                  <a:srgbClr val="990000"/>
                </a:solidFill>
              </a:rPr>
              <a:t>My research interests:</a:t>
            </a:r>
            <a:r>
              <a:rPr lang="en-US" b="1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Agent-based modeling</a:t>
            </a:r>
          </a:p>
          <a:p>
            <a:pPr lvl="1"/>
            <a:r>
              <a:rPr lang="en-US" dirty="0" smtClean="0"/>
              <a:t>open source and team science</a:t>
            </a:r>
          </a:p>
          <a:p>
            <a:pPr lvl="1"/>
            <a:r>
              <a:rPr lang="en-US" dirty="0" smtClean="0"/>
              <a:t>Cancer simulations (especially immunotherapy)</a:t>
            </a:r>
          </a:p>
          <a:p>
            <a:pPr lvl="1"/>
            <a:r>
              <a:rPr lang="en-US" dirty="0" smtClean="0"/>
              <a:t>Immunology / infectious diseases (COVID-19)</a:t>
            </a:r>
          </a:p>
          <a:p>
            <a:pPr lvl="1"/>
            <a:r>
              <a:rPr lang="en-US" dirty="0" smtClean="0"/>
              <a:t>Cancer patient digital twins pilot project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234281"/>
            <a:ext cx="3657600" cy="2743200"/>
          </a:xfrm>
        </p:spPr>
      </p:pic>
    </p:spTree>
    <p:extLst>
      <p:ext uri="{BB962C8B-B14F-4D97-AF65-F5344CB8AC3E}">
        <p14:creationId xmlns:p14="http://schemas.microsoft.com/office/powerpoint/2010/main" val="451044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Name Here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rgbClr val="990000"/>
                </a:solidFill>
              </a:rPr>
              <a:t>My modeling project ideas:</a:t>
            </a:r>
            <a:r>
              <a:rPr lang="en-US" b="1" dirty="0" smtClean="0"/>
              <a:t> </a:t>
            </a:r>
          </a:p>
          <a:p>
            <a:pPr lvl="1"/>
            <a:r>
              <a:rPr lang="en-US" dirty="0" smtClean="0"/>
              <a:t>Model fluid flow, couple to cell volume changes</a:t>
            </a:r>
          </a:p>
          <a:p>
            <a:pPr lvl="1"/>
            <a:r>
              <a:rPr lang="en-US" dirty="0" smtClean="0"/>
              <a:t>Standardized ECM model, possibly coupling </a:t>
            </a:r>
            <a:r>
              <a:rPr lang="en-US" dirty="0" err="1" smtClean="0"/>
              <a:t>FEbio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b="1" dirty="0" smtClean="0">
                <a:solidFill>
                  <a:srgbClr val="990000"/>
                </a:solidFill>
              </a:rPr>
              <a:t>My infrastructure / tool ideas:</a:t>
            </a:r>
            <a:endParaRPr lang="en-US" b="1" dirty="0"/>
          </a:p>
          <a:p>
            <a:pPr lvl="1"/>
            <a:r>
              <a:rPr lang="en-US" dirty="0" smtClean="0"/>
              <a:t>Standardized interface for reinforcement learning</a:t>
            </a:r>
          </a:p>
          <a:p>
            <a:pPr lvl="1"/>
            <a:r>
              <a:rPr lang="en-US" dirty="0" smtClean="0"/>
              <a:t>GUIs for coupling intracellular models</a:t>
            </a:r>
          </a:p>
          <a:p>
            <a:r>
              <a:rPr lang="en-US" b="1" dirty="0">
                <a:solidFill>
                  <a:srgbClr val="990000"/>
                </a:solidFill>
              </a:rPr>
              <a:t>A fun hobby or trivia:</a:t>
            </a:r>
            <a:r>
              <a:rPr lang="en-US" b="1" dirty="0"/>
              <a:t> </a:t>
            </a:r>
            <a:r>
              <a:rPr lang="en-US" dirty="0" smtClean="0"/>
              <a:t>Astrophotography, especially nebulas. </a:t>
            </a:r>
            <a:endParaRPr lang="en-US" dirty="0"/>
          </a:p>
          <a:p>
            <a:endParaRPr lang="en-US" b="1" dirty="0"/>
          </a:p>
          <a:p>
            <a:endParaRPr lang="en-US" b="1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777081"/>
            <a:ext cx="3657600" cy="3657600"/>
          </a:xfrm>
        </p:spPr>
      </p:pic>
    </p:spTree>
    <p:extLst>
      <p:ext uri="{BB962C8B-B14F-4D97-AF65-F5344CB8AC3E}">
        <p14:creationId xmlns:p14="http://schemas.microsoft.com/office/powerpoint/2010/main" val="100502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PhysiCell-Training (v1)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0" tIns="0" rIns="0" bIns="0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SICE-Template-16x9 [Read-Only]" id="{8DFE7534-76C6-4D8A-886B-D0A47B43722E}" vid="{F4743165-4698-42C4-B81C-F898B50F3D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430</TotalTime>
  <Words>163</Words>
  <Application>Microsoft Office PowerPoint</Application>
  <PresentationFormat>On-screen Show (16:9)</PresentationFormat>
  <Paragraphs>36</Paragraphs>
  <Slides>5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MS PGothic</vt:lpstr>
      <vt:lpstr>Arial</vt:lpstr>
      <vt:lpstr>Calibri</vt:lpstr>
      <vt:lpstr>Courier</vt:lpstr>
      <vt:lpstr>Wingdings</vt:lpstr>
      <vt:lpstr>PhysiCell-Training (v1)</vt:lpstr>
      <vt:lpstr>Your Name Here</vt:lpstr>
      <vt:lpstr>Your Name Here</vt:lpstr>
      <vt:lpstr>Example</vt:lpstr>
      <vt:lpstr>Paul Macklin</vt:lpstr>
      <vt:lpstr>Your Name Here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Paul Macklin</cp:lastModifiedBy>
  <cp:revision>122</cp:revision>
  <cp:lastPrinted>2016-10-13T20:36:44Z</cp:lastPrinted>
  <dcterms:created xsi:type="dcterms:W3CDTF">2017-08-25T15:45:43Z</dcterms:created>
  <dcterms:modified xsi:type="dcterms:W3CDTF">2021-07-18T19:05:08Z</dcterms:modified>
</cp:coreProperties>
</file>

<file path=docProps/thumbnail.jpeg>
</file>